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6" r:id="rId11"/>
    <p:sldId id="267" r:id="rId12"/>
    <p:sldId id="268" r:id="rId13"/>
    <p:sldId id="265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6261100" y="4201160"/>
            <a:ext cx="5581650" cy="156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>
                <a:solidFill>
                  <a:schemeClr val="bg1"/>
                </a:solidFill>
                <a:latin typeface="+mj-lt"/>
                <a:cs typeface="+mj-lt"/>
              </a:rPr>
              <a:t>Recognizing and Avoiding Phishing Emails, Websites, and Social Engineering</a:t>
            </a:r>
            <a:br>
              <a:rPr lang="en-US" sz="3200">
                <a:solidFill>
                  <a:schemeClr val="bg1"/>
                </a:solidFill>
                <a:latin typeface="+mj-lt"/>
                <a:cs typeface="+mj-lt"/>
              </a:rPr>
            </a:br>
            <a:r>
              <a:rPr lang="en-US" sz="3200">
                <a:solidFill>
                  <a:schemeClr val="bg1"/>
                </a:solidFill>
                <a:latin typeface="+mj-lt"/>
                <a:cs typeface="+mj-lt"/>
              </a:rPr>
              <a:t>Muhammad Raza /CodeAlpha</a:t>
            </a:r>
            <a:endParaRPr lang="en-US" sz="3200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Case Study - Twitter Phishing Attack (2020)</a:t>
            </a:r>
            <a:endParaRPr lang="en-US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Target: High-profile Twitter accounts </a:t>
            </a:r>
            <a:r>
              <a:rPr lang="en-US" b="1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(</a:t>
            </a:r>
            <a:r>
              <a:rPr lang="en-US" b="1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Elon Musk, Obama, </a:t>
            </a:r>
            <a:r>
              <a:rPr lang="en-US" b="1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etc.)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Method: Social engineering + phishing emails to Twitter employees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Attack: Gained access to internal tools, sent fraudulent tweets promoting a cryptocurrency scam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Impact: Over </a:t>
            </a:r>
            <a:r>
              <a:rPr lang="en-US" b="1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$100,000</a:t>
            </a:r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stolen, major reputational damage for Twitter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Lessons: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Train employees to recognize phishing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Use Two-Factor Authentication (2FA)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Respond quickly to limit damage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Arial Black" panose="020B0A04020102020204" charset="0"/>
                <a:cs typeface="Arial Black" panose="020B0A04020102020204" charset="0"/>
              </a:rPr>
              <a:t> Email Examples Or Website Screenshots.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latin typeface="Arial Black" panose="020B0A04020102020204" charset="0"/>
              <a:cs typeface="Arial Black" panose="020B0A04020102020204" charset="0"/>
            </a:endParaRPr>
          </a:p>
        </p:txBody>
      </p:sp>
      <p:graphicFrame>
        <p:nvGraphicFramePr>
          <p:cNvPr id="5" name="Table 4"/>
          <p:cNvGraphicFramePr/>
          <p:nvPr>
            <p:custDataLst>
              <p:tags r:id="rId2"/>
            </p:custDataLst>
          </p:nvPr>
        </p:nvGraphicFramePr>
        <p:xfrm>
          <a:off x="12065" y="1938020"/>
          <a:ext cx="12180570" cy="4919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935"/>
                <a:gridCol w="6096635"/>
              </a:tblGrid>
              <a:tr h="245999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245999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Content Placeholder 3" descr="Screenshot 2024-09-27 17100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5365" y="1938020"/>
            <a:ext cx="6096635" cy="2451100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6" name="Picture 5" descr="Screenshot 2024-09-27 1710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37385"/>
            <a:ext cx="6095365" cy="2451100"/>
          </a:xfrm>
          <a:prstGeom prst="rect">
            <a:avLst/>
          </a:prstGeom>
          <a:ln w="31750" cmpd="sng">
            <a:solidFill>
              <a:schemeClr val="tx1"/>
            </a:solidFill>
            <a:prstDash val="solid"/>
          </a:ln>
        </p:spPr>
      </p:pic>
      <p:pic>
        <p:nvPicPr>
          <p:cNvPr id="7" name="Picture 6" descr="Screenshot 2024-09-27 1711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89755"/>
            <a:ext cx="6095365" cy="2468880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8" name="Picture 7" descr="Screenshot 2024-09-27 1711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89755"/>
            <a:ext cx="6096635" cy="2468880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Arial Black" panose="020B0A04020102020204" charset="0"/>
                <a:cs typeface="Arial Black" panose="020B0A04020102020204" charset="0"/>
              </a:rPr>
              <a:t>Examples: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en-US" sz="2400">
                <a:solidFill>
                  <a:schemeClr val="bg1"/>
                </a:solidFill>
              </a:rPr>
              <a:t>Email 1: A suspicious email asking you to reset your bank password.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    Red Flags: Unfamiliar sender, poor grammar, urgent request.</a:t>
            </a:r>
            <a:endParaRPr lang="en-US" sz="2400">
              <a:solidFill>
                <a:schemeClr val="bg1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Email 2: An official-looking email from Amazon regarding an order you didn’t place.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    Red Flags: Mismatched sender address, generic greeting ("Dear customer"), attachment.</a:t>
            </a:r>
            <a:endParaRPr lang="en-US" sz="2400">
              <a:solidFill>
                <a:schemeClr val="bg1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Website Example: A login page that looks like PayPal, but the URL is slightly misspelled.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    Red Flag: Mismatched or misspelled URL.</a:t>
            </a:r>
            <a:endParaRPr 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Arial Black" panose="020B0A04020102020204" charset="0"/>
                <a:cs typeface="Arial Black" panose="020B0A04020102020204" charset="0"/>
              </a:rPr>
              <a:t>Conclusion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Summary: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Phishing attacks are one of the most common cyber threats, but they can be avoided by staying vigilant and following best practices.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Final Tips: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Always verify before you trust.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Educate your colleagues and friends about phishing risks.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Stay updated with the latest cybersecurity practices.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2" name="Picture 11" descr="phish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115" y="10160"/>
            <a:ext cx="3758565" cy="3128010"/>
          </a:xfrm>
          <a:prstGeom prst="rect">
            <a:avLst/>
          </a:prstGeom>
        </p:spPr>
      </p:pic>
      <p:pic>
        <p:nvPicPr>
          <p:cNvPr id="13" name="Picture 12" descr="p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860" y="10160"/>
            <a:ext cx="4782820" cy="2058670"/>
          </a:xfrm>
          <a:prstGeom prst="rect">
            <a:avLst/>
          </a:prstGeom>
        </p:spPr>
      </p:pic>
      <p:pic>
        <p:nvPicPr>
          <p:cNvPr id="14" name="Picture 13" descr="p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860" y="2101215"/>
            <a:ext cx="4782820" cy="2696210"/>
          </a:xfrm>
          <a:prstGeom prst="rect">
            <a:avLst/>
          </a:prstGeom>
        </p:spPr>
      </p:pic>
      <p:pic>
        <p:nvPicPr>
          <p:cNvPr id="15" name="Picture 14" descr="p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600" y="3179445"/>
            <a:ext cx="3594735" cy="1617345"/>
          </a:xfrm>
          <a:prstGeom prst="rect">
            <a:avLst/>
          </a:prstGeom>
        </p:spPr>
      </p:pic>
      <p:pic>
        <p:nvPicPr>
          <p:cNvPr id="16" name="Picture 15" descr="p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" y="20320"/>
            <a:ext cx="3403600" cy="2284730"/>
          </a:xfrm>
          <a:prstGeom prst="rect">
            <a:avLst/>
          </a:prstGeom>
        </p:spPr>
      </p:pic>
      <p:pic>
        <p:nvPicPr>
          <p:cNvPr id="18" name="Picture 17" descr="p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" y="4553585"/>
            <a:ext cx="3395345" cy="2230755"/>
          </a:xfrm>
          <a:prstGeom prst="rect">
            <a:avLst/>
          </a:prstGeom>
        </p:spPr>
      </p:pic>
      <p:pic>
        <p:nvPicPr>
          <p:cNvPr id="19" name="Picture 18" descr="p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30" y="2370455"/>
            <a:ext cx="3402330" cy="2117725"/>
          </a:xfrm>
          <a:prstGeom prst="rect">
            <a:avLst/>
          </a:prstGeom>
        </p:spPr>
      </p:pic>
      <p:pic>
        <p:nvPicPr>
          <p:cNvPr id="20" name="Picture 19" descr="p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8540" y="4850765"/>
            <a:ext cx="4452620" cy="1952625"/>
          </a:xfrm>
          <a:prstGeom prst="rect">
            <a:avLst/>
          </a:prstGeom>
        </p:spPr>
      </p:pic>
      <p:pic>
        <p:nvPicPr>
          <p:cNvPr id="21" name="Picture 20" descr="p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2605" y="4838065"/>
            <a:ext cx="3963670" cy="19843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Introduction to Phishing</a:t>
            </a:r>
            <a:endParaRPr lang="en-US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olidFill>
                  <a:schemeClr val="bg1"/>
                </a:solidFill>
              </a:rPr>
              <a:t>Phishing is a type of cyberattack where attackers pose as legitimate entities to trick individuals into revealing sensitive information such as passwords, credit card numbers, or personal details.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Common Methods: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    Emails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    Websites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    Phone Calls/SMS (Smishing)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    Social Media (Vishing)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Phishing Statistics</a:t>
            </a:r>
            <a:endParaRPr lang="en-US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Key Stats: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90% of data breaches involve phishing attacks.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The average cost of a phishing attack for an organization is over       $3.8 million.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Over 3.4 billion phishing emails are sent every day.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Relevance: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Every individual is a target, from employees to personal email users.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Arial Black" panose="020B0A04020102020204" charset="0"/>
                <a:cs typeface="Arial Black" panose="020B0A04020102020204" charset="0"/>
              </a:rPr>
              <a:t>How Phishing Works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Phases of a Phishing Attack: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Preparation: The attacker researches and prepares their bait (fake websites, emails, etc.).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Attack: The phishing email or message is sent to the target.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Exploitation: The victim provides personal information or clicks on malicious links.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Execution: The attacker uses the stolen information for fraud or data breaches.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Arial Black" panose="020B0A04020102020204" charset="0"/>
                <a:cs typeface="Arial Black" panose="020B0A04020102020204" charset="0"/>
              </a:rPr>
              <a:t>Recognizing Phishing Emails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Red Flags to Look For: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Urgent Language: "Your account has been compromised!"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Suspicious Sender: Check the email address carefully.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Mismatched URLs: Hover over links to verify their authenticity.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Unfamiliar Attachments: Avoid opening unexpected or unfamiliar attachments.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Poor Grammar and Spelling Errors: Professional companies rarely make basic mistakes.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Arial Black" panose="020B0A04020102020204" charset="0"/>
                <a:cs typeface="Arial Black" panose="020B0A04020102020204" charset="0"/>
              </a:rPr>
              <a:t>Recognizing Phishing Websites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algn="l"/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Identifying Fake Websites: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pPr algn="l"/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pPr algn="l"/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URL Mismatch: Check the URL—fake websites may have subtle misspellings.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pPr algn="l"/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No SSL Certificate: Look for the lock symbol and "https" in the address bar.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pPr algn="l"/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Design Inconsistencies: Fake sites often have poor design, missing images, or outdated information.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pPr algn="l"/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Pop-Ups Asking for Personal Information: Legitimate companies rarely ask for sensitive information via pop-up forms.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Arial Black" panose="020B0A04020102020204" charset="0"/>
                <a:cs typeface="Arial Black" panose="020B0A04020102020204" charset="0"/>
              </a:rPr>
              <a:t>Social Engineering Tactics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Types of Social Engineering: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Pretexting: Pretending to be someone in authority to extract sensitive data.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Baiting: Offering something tempting, such as free software, to gain access to your system.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Quid Pro Quo: Offering services or help in exchange for information.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Tailgating: Physically following someone into a restricted area.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Tip: Always verify the identity of anyone requesting sensitive information, even if they seem to be from a trusted organization.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Arial Black" panose="020B0A04020102020204" charset="0"/>
                <a:cs typeface="Arial Black" panose="020B0A04020102020204" charset="0"/>
              </a:rPr>
              <a:t>Steps to Protect Yourself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What You Can Do: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Verify Sender's Identity: Call or contact the organization through trusted channels if an email seems suspicious.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Don’t Click on Suspicious Links: Hover over links and double-check their URLs before clicking.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Enable Two-Factor Authentication (2FA): This adds an extra layer of security, even if your password is compromised.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Update Software Regularly: Keep your operating systems, browsers, and antivirus software up to date.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Use Anti-Phishing Toolbars: Many browsers have anti-phishing features that can block suspicious sites.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Arial Black" panose="020B0A04020102020204" charset="0"/>
                <a:cs typeface="Arial Black" panose="020B0A04020102020204" charset="0"/>
              </a:rPr>
              <a:t>What to Do If You’re Phished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Immediate Actions: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Disconnect from the Internet: Prevent the attacker from accessing your system.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Change Passwords Immediately: Use a password manager to create strong, unique passwords.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Notify Your IT Department or Security Team: Inform them so they can take appropriate measures.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</a:rPr>
              <a:t>    Monitor Your Accounts for Unusual Activity: Look for unauthorized transactions or changes in your accounts.</a:t>
            </a:r>
            <a:endParaRPr lang="en-US">
              <a:solidFill>
                <a:schemeClr val="bg1"/>
              </a:solidFill>
              <a:highlight>
                <a:srgbClr val="000000">
                  <a:alpha val="0"/>
                </a:srgbClr>
              </a:highlight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960*387"/>
  <p:tag name="TABLE_ENDDRAG_RECT" val="0*152*960*38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4683</Words>
  <Application>WPS Presentation</Application>
  <PresentationFormat>Widescreen</PresentationFormat>
  <Paragraphs>117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</vt:lpstr>
      <vt:lpstr>SimSun</vt:lpstr>
      <vt:lpstr>Wingdings</vt:lpstr>
      <vt:lpstr>Arial Black</vt:lpstr>
      <vt:lpstr>Calibri Light</vt:lpstr>
      <vt:lpstr>Microsoft YaHei</vt:lpstr>
      <vt:lpstr>Arial Unicode MS</vt:lpstr>
      <vt:lpstr>Calibri</vt:lpstr>
      <vt:lpstr>Office Theme</vt:lpstr>
      <vt:lpstr>PowerPoint 演示文稿</vt:lpstr>
      <vt:lpstr>Introduction to Phishing</vt:lpstr>
      <vt:lpstr>Phishing Statistics</vt:lpstr>
      <vt:lpstr>How Phishing Works</vt:lpstr>
      <vt:lpstr>Recognizing Phishing Emails</vt:lpstr>
      <vt:lpstr>Recognizing Phishing Websites</vt:lpstr>
      <vt:lpstr>Social Engineering Tactics</vt:lpstr>
      <vt:lpstr>Steps to Protect Yourself</vt:lpstr>
      <vt:lpstr>What to Do If You’re Phished</vt:lpstr>
      <vt:lpstr>Case Study - Twitter Phishing Attack (2020)</vt:lpstr>
      <vt:lpstr> Email Examples Or Website Screenshots.</vt:lpstr>
      <vt:lpstr>Examples: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Raza Siddique</cp:lastModifiedBy>
  <cp:revision>2</cp:revision>
  <dcterms:created xsi:type="dcterms:W3CDTF">2024-09-27T19:09:00Z</dcterms:created>
  <dcterms:modified xsi:type="dcterms:W3CDTF">2024-09-29T15:59:36Z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AE4EA6492E8B436BA2DCE00E3DFF544F_11</vt:lpwstr>
  </property>
  <property fmtid="{D5CDD505-2E9C-101B-9397-08002B2CF9AE}" pid="3" name="KSOProductBuildVer">
    <vt:lpwstr>1033-12.2.0.18545</vt:lpwstr>
  </property>
</Properties>
</file>